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sldIdLst>
    <p:sldId id="256" r:id="rId2"/>
    <p:sldId id="258" r:id="rId3"/>
    <p:sldId id="262" r:id="rId4"/>
    <p:sldId id="263" r:id="rId5"/>
    <p:sldId id="273" r:id="rId6"/>
    <p:sldId id="274" r:id="rId7"/>
    <p:sldId id="276" r:id="rId8"/>
    <p:sldId id="277" r:id="rId9"/>
    <p:sldId id="264" r:id="rId10"/>
    <p:sldId id="265" r:id="rId11"/>
    <p:sldId id="266" r:id="rId12"/>
    <p:sldId id="278" r:id="rId13"/>
    <p:sldId id="280" r:id="rId14"/>
    <p:sldId id="279" r:id="rId15"/>
    <p:sldId id="281" r:id="rId16"/>
    <p:sldId id="269" r:id="rId17"/>
    <p:sldId id="268" r:id="rId18"/>
    <p:sldId id="270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5227"/>
    <a:srgbClr val="CCFFFF"/>
    <a:srgbClr val="FFFF99"/>
    <a:srgbClr val="CCFF99"/>
    <a:srgbClr val="99FF99"/>
    <a:srgbClr val="66FF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0666" autoAdjust="0"/>
    <p:restoredTop sz="90919" autoAdjust="0"/>
  </p:normalViewPr>
  <p:slideViewPr>
    <p:cSldViewPr>
      <p:cViewPr varScale="1">
        <p:scale>
          <a:sx n="98" d="100"/>
          <a:sy n="98" d="100"/>
        </p:scale>
        <p:origin x="-54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10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43011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43012" name="Rectangle 4"/>
              <p:cNvSpPr>
                <a:spLocks noChangeArrowheads="1"/>
              </p:cNvSpPr>
              <p:nvPr/>
            </p:nvSpPr>
            <p:spPr bwMode="ltGray">
              <a:xfrm>
                <a:off x="2112" y="0"/>
                <a:ext cx="3648" cy="9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43013" name="Group 5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5760" cy="4320"/>
                <a:chOff x="0" y="0"/>
                <a:chExt cx="5760" cy="4320"/>
              </a:xfrm>
            </p:grpSpPr>
            <p:sp>
              <p:nvSpPr>
                <p:cNvPr id="43014" name="Line 6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3015" name="Line 7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3016" name="Line 8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3017" name="Line 9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3018" name="Line 10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3019" name="Line 11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3020" name="Line 12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3021" name="Line 13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3022" name="Line 14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3023" name="Line 15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3024" name="Line 16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3025" name="Line 17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3026" name="Line 18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3027" name="Line 19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3028" name="Line 20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3029" name="Line 21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3030" name="Line 22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3031" name="Line 23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3032" name="Line 24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3033" name="Line 25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3034" name="Line 26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3035" name="Line 27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3036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3037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3038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3039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3040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3041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3042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3043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3044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3045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3046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3047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3048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3049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3050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3051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3052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3053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3054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3055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3056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3057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3058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3059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3060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3061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3062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3063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3064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43065" name="Line 57"/>
              <p:cNvSpPr>
                <a:spLocks noChangeShapeType="1"/>
              </p:cNvSpPr>
              <p:nvPr/>
            </p:nvSpPr>
            <p:spPr bwMode="ltGray">
              <a:xfrm>
                <a:off x="5568" y="0"/>
                <a:ext cx="0" cy="148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43066" name="Group 58"/>
            <p:cNvGrpSpPr>
              <a:grpSpLocks/>
            </p:cNvGrpSpPr>
            <p:nvPr userDrawn="1"/>
          </p:nvGrpSpPr>
          <p:grpSpPr bwMode="auto">
            <a:xfrm>
              <a:off x="3" y="559"/>
              <a:ext cx="4192" cy="1796"/>
              <a:chOff x="3" y="559"/>
              <a:chExt cx="4192" cy="1796"/>
            </a:xfrm>
          </p:grpSpPr>
          <p:sp>
            <p:nvSpPr>
              <p:cNvPr id="43067" name="Line 59"/>
              <p:cNvSpPr>
                <a:spLocks noChangeShapeType="1"/>
              </p:cNvSpPr>
              <p:nvPr/>
            </p:nvSpPr>
            <p:spPr bwMode="ltGray">
              <a:xfrm>
                <a:off x="506" y="559"/>
                <a:ext cx="0" cy="1796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3068" name="Line 60"/>
              <p:cNvSpPr>
                <a:spLocks noChangeShapeType="1"/>
              </p:cNvSpPr>
              <p:nvPr/>
            </p:nvSpPr>
            <p:spPr bwMode="ltGray">
              <a:xfrm flipH="1" flipV="1">
                <a:off x="3" y="1924"/>
                <a:ext cx="32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3069" name="Line 61"/>
              <p:cNvSpPr>
                <a:spLocks noChangeShapeType="1"/>
              </p:cNvSpPr>
              <p:nvPr/>
            </p:nvSpPr>
            <p:spPr bwMode="ltGray">
              <a:xfrm flipH="1" flipV="1">
                <a:off x="384" y="938"/>
                <a:ext cx="38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3070" name="Arc 62"/>
              <p:cNvSpPr>
                <a:spLocks/>
              </p:cNvSpPr>
              <p:nvPr/>
            </p:nvSpPr>
            <p:spPr bwMode="ltGray">
              <a:xfrm rot="16200000" flipH="1">
                <a:off x="426" y="860"/>
                <a:ext cx="156" cy="157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43071" name="Group 63"/>
            <p:cNvGrpSpPr>
              <a:grpSpLocks/>
            </p:cNvGrpSpPr>
            <p:nvPr userDrawn="1"/>
          </p:nvGrpSpPr>
          <p:grpSpPr bwMode="auto">
            <a:xfrm>
              <a:off x="1480" y="1952"/>
              <a:ext cx="3808" cy="1812"/>
              <a:chOff x="1480" y="1952"/>
              <a:chExt cx="3808" cy="1812"/>
            </a:xfrm>
          </p:grpSpPr>
          <p:sp>
            <p:nvSpPr>
              <p:cNvPr id="43072" name="Line 64"/>
              <p:cNvSpPr>
                <a:spLocks noChangeShapeType="1"/>
              </p:cNvSpPr>
              <p:nvPr/>
            </p:nvSpPr>
            <p:spPr bwMode="ltGray">
              <a:xfrm flipV="1">
                <a:off x="1480" y="3442"/>
                <a:ext cx="38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3073" name="Line 65"/>
              <p:cNvSpPr>
                <a:spLocks noChangeShapeType="1"/>
              </p:cNvSpPr>
              <p:nvPr/>
            </p:nvSpPr>
            <p:spPr bwMode="ltGray">
              <a:xfrm flipH="1">
                <a:off x="5172" y="1952"/>
                <a:ext cx="0" cy="181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3074" name="Arc 66"/>
              <p:cNvSpPr>
                <a:spLocks/>
              </p:cNvSpPr>
              <p:nvPr/>
            </p:nvSpPr>
            <p:spPr bwMode="ltGray">
              <a:xfrm rot="5400000">
                <a:off x="5097" y="3346"/>
                <a:ext cx="156" cy="157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43075" name="Rectangle 67"/>
          <p:cNvSpPr>
            <a:spLocks noGrp="1" noChangeArrowheads="1"/>
          </p:cNvSpPr>
          <p:nvPr>
            <p:ph type="ctrTitle"/>
          </p:nvPr>
        </p:nvSpPr>
        <p:spPr>
          <a:xfrm>
            <a:off x="990600" y="17526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43076" name="Rectangle 68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990600" y="3309938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3077" name="Rectangle 69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3078" name="Rectangle 7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3079" name="Rectangle 7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8537F0D3-350B-4894-B558-E0427A05ED9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74ECC0-AB7E-4821-AE84-1FFB64276B8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00E707-D42D-4B36-A886-DFA1725468B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006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AC31D9-FB06-4D25-8C1E-394D58840BD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6FC403-14BA-4C8E-8DEF-F4C05748BF9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9642FC-1BBA-4C5C-9831-0580BA3BEA0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657968-1F7C-4C88-B8EB-A56BDBA0C88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24ACDD-A55C-4073-B987-FFDD3BD8C7C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D64F91-5B0E-4FC3-83D0-D4F98429F14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66BEDB-09E6-419E-823C-C77BB281923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10350" y="304800"/>
            <a:ext cx="2000250" cy="5715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304800"/>
            <a:ext cx="5848350" cy="5715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97FEE6-38C2-4D72-83DE-EA4DAC9A585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6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41987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grpSp>
            <p:nvGrpSpPr>
              <p:cNvPr id="41988" name="Group 4"/>
              <p:cNvGrpSpPr>
                <a:grpSpLocks/>
              </p:cNvGrpSpPr>
              <p:nvPr/>
            </p:nvGrpSpPr>
            <p:grpSpPr bwMode="auto">
              <a:xfrm>
                <a:off x="0" y="192"/>
                <a:ext cx="5760" cy="4032"/>
                <a:chOff x="0" y="192"/>
                <a:chExt cx="5760" cy="4032"/>
              </a:xfrm>
            </p:grpSpPr>
            <p:sp>
              <p:nvSpPr>
                <p:cNvPr id="41989" name="Line 5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1990" name="Line 6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1991" name="Line 7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1992" name="Line 8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1993" name="Line 9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1994" name="Line 10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1995" name="Line 11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1996" name="Line 12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1997" name="Line 13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1998" name="Line 14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1999" name="Line 15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2000" name="Line 16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2001" name="Line 17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2002" name="Line 18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2003" name="Line 19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2004" name="Line 20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2005" name="Line 21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2006" name="Line 22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2007" name="Line 23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2008" name="Line 24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2009" name="Line 25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2010" name="Line 26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42011" name="Group 27"/>
              <p:cNvGrpSpPr>
                <a:grpSpLocks/>
              </p:cNvGrpSpPr>
              <p:nvPr/>
            </p:nvGrpSpPr>
            <p:grpSpPr bwMode="auto">
              <a:xfrm>
                <a:off x="192" y="0"/>
                <a:ext cx="5376" cy="4320"/>
                <a:chOff x="192" y="0"/>
                <a:chExt cx="5376" cy="4320"/>
              </a:xfrm>
            </p:grpSpPr>
            <p:sp>
              <p:nvSpPr>
                <p:cNvPr id="42012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2013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2014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2015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2016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2017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2018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2019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2020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2021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2022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2023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2024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2025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2026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2027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2028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2029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2030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2031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2032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2033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2034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2035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2036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2037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2038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2039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2040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</p:grpSp>
        <p:sp>
          <p:nvSpPr>
            <p:cNvPr id="42041" name="Rectangle 57" descr="60%"/>
            <p:cNvSpPr>
              <a:spLocks noChangeArrowheads="1"/>
            </p:cNvSpPr>
            <p:nvPr/>
          </p:nvSpPr>
          <p:spPr bwMode="ltGray">
            <a:xfrm>
              <a:off x="2112" y="0"/>
              <a:ext cx="3648" cy="96"/>
            </a:xfrm>
            <a:prstGeom prst="rect">
              <a:avLst/>
            </a:prstGeom>
            <a:pattFill prst="pct60">
              <a:fgClr>
                <a:schemeClr val="folHlink"/>
              </a:fgClr>
              <a:bgClr>
                <a:schemeClr val="bg1"/>
              </a:bgClr>
            </a:patt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2042" name="Line 58"/>
            <p:cNvSpPr>
              <a:spLocks noChangeShapeType="1"/>
            </p:cNvSpPr>
            <p:nvPr/>
          </p:nvSpPr>
          <p:spPr bwMode="ltGray">
            <a:xfrm>
              <a:off x="5568" y="0"/>
              <a:ext cx="0" cy="1488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42043" name="Group 59"/>
            <p:cNvGrpSpPr>
              <a:grpSpLocks/>
            </p:cNvGrpSpPr>
            <p:nvPr/>
          </p:nvGrpSpPr>
          <p:grpSpPr bwMode="auto">
            <a:xfrm>
              <a:off x="261" y="892"/>
              <a:ext cx="1124" cy="1464"/>
              <a:chOff x="96" y="916"/>
              <a:chExt cx="2208" cy="2876"/>
            </a:xfrm>
          </p:grpSpPr>
          <p:sp>
            <p:nvSpPr>
              <p:cNvPr id="42044" name="Line 60"/>
              <p:cNvSpPr>
                <a:spLocks noChangeShapeType="1"/>
              </p:cNvSpPr>
              <p:nvPr/>
            </p:nvSpPr>
            <p:spPr bwMode="ltGray">
              <a:xfrm flipH="1">
                <a:off x="96" y="1037"/>
                <a:ext cx="22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2045" name="Line 61"/>
              <p:cNvSpPr>
                <a:spLocks noChangeShapeType="1"/>
              </p:cNvSpPr>
              <p:nvPr/>
            </p:nvSpPr>
            <p:spPr bwMode="ltGray">
              <a:xfrm>
                <a:off x="336" y="920"/>
                <a:ext cx="0" cy="287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2046" name="Arc 62"/>
              <p:cNvSpPr>
                <a:spLocks/>
              </p:cNvSpPr>
              <p:nvPr/>
            </p:nvSpPr>
            <p:spPr bwMode="ltGray">
              <a:xfrm flipH="1">
                <a:off x="217" y="916"/>
                <a:ext cx="239" cy="239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42047" name="Rectangle 63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048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2048" name="Rectangle 64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9050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2049" name="Rectangle 6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42050" name="Rectangle 6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42051" name="Rectangle 6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A3B6E43-BF1F-4C88-B3B9-CF942F54B63E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110000"/>
        <a:buFont typeface="Wingdings" pitchFamily="2" charset="2"/>
        <a:buBlip>
          <a:blip r:embed="rId13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95000"/>
        <a:buFont typeface="Wingdings" pitchFamily="2" charset="2"/>
        <a:buChar char="w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571472" y="500042"/>
            <a:ext cx="5143536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ru-RU" sz="4800" dirty="0">
                <a:latin typeface="Times New Roman" pitchFamily="18" charset="0"/>
              </a:rPr>
              <a:t>Тема:       Химическая         </a:t>
            </a:r>
            <a:r>
              <a:rPr lang="ru-RU" sz="4800" dirty="0" smtClean="0">
                <a:latin typeface="Times New Roman" pitchFamily="18" charset="0"/>
              </a:rPr>
              <a:t>промышленность</a:t>
            </a:r>
            <a:endParaRPr lang="ru-RU" sz="4800" dirty="0">
              <a:latin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24550" y="142852"/>
            <a:ext cx="3219450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000" t="47500" b="8500"/>
          <a:stretch/>
        </p:blipFill>
        <p:spPr bwMode="auto">
          <a:xfrm>
            <a:off x="3428992" y="2714620"/>
            <a:ext cx="5530936" cy="2514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282" y="4643446"/>
            <a:ext cx="3069704" cy="2062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914400" y="762000"/>
            <a:ext cx="7086600" cy="528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 algn="ctr">
              <a:spcBef>
                <a:spcPct val="50000"/>
              </a:spcBef>
            </a:pPr>
            <a:r>
              <a:rPr lang="ru-RU" sz="3200" b="1">
                <a:latin typeface="Times New Roman" pitchFamily="18" charset="0"/>
              </a:rPr>
              <a:t>План: 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ru-RU" sz="2800">
                <a:latin typeface="Times New Roman" pitchFamily="18" charset="0"/>
              </a:rPr>
              <a:t>Значение химической промышленности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ru-RU" sz="2800">
                <a:latin typeface="Times New Roman" pitchFamily="18" charset="0"/>
              </a:rPr>
              <a:t>Особенности химической промышленности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ru-RU" sz="2800">
                <a:latin typeface="Times New Roman" pitchFamily="18" charset="0"/>
              </a:rPr>
              <a:t>Отраслевой состав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ru-RU" sz="2800">
                <a:latin typeface="Times New Roman" pitchFamily="18" charset="0"/>
              </a:rPr>
              <a:t>Факторы размещения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ru-RU" sz="2800">
                <a:latin typeface="Times New Roman" pitchFamily="18" charset="0"/>
              </a:rPr>
              <a:t>География предприятий химической промышленности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ru-RU" sz="2800">
                <a:latin typeface="Times New Roman" pitchFamily="18" charset="0"/>
              </a:rPr>
              <a:t>Проблемы химической промышленности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152400" y="0"/>
            <a:ext cx="8991600" cy="683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 algn="ctr">
              <a:spcBef>
                <a:spcPct val="50000"/>
              </a:spcBef>
            </a:pPr>
            <a:r>
              <a:rPr lang="ru-RU" sz="2600" b="1">
                <a:latin typeface="Times New Roman" pitchFamily="18" charset="0"/>
              </a:rPr>
              <a:t>Уникальность химической промышленности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ru-RU" sz="2600">
                <a:latin typeface="Times New Roman" pitchFamily="18" charset="0"/>
              </a:rPr>
              <a:t>Создание новых материалов с заданными свойствами, превосходящих по многим качествам натуральные продукты.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ru-RU" sz="2600">
                <a:latin typeface="Times New Roman" pitchFamily="18" charset="0"/>
              </a:rPr>
              <a:t>Ресурсосбережение: экономия труда людей и природного сырья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ru-RU" sz="2600">
                <a:latin typeface="Times New Roman" pitchFamily="18" charset="0"/>
              </a:rPr>
              <a:t>Обширная сырьевая база, комплексное использование сырья и продуктов переработки (отходов производства), что позволяет повсеместно размещать химические предприятия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ru-RU" sz="2600">
                <a:latin typeface="Times New Roman" pitchFamily="18" charset="0"/>
              </a:rPr>
              <a:t>Возможность КОМБИНИРОВАНИЯ – создание химических комбинатов, в которых тесно взаимодействуют отрасли химической промышленности с другими отраслями: лесохимия, коксохимия, нефтехимия и др.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457200" y="228600"/>
            <a:ext cx="85344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>
                <a:latin typeface="Times New Roman" pitchFamily="18" charset="0"/>
              </a:rPr>
              <a:t>Отраслевой состав</a:t>
            </a:r>
          </a:p>
          <a:p>
            <a:pPr algn="ctr">
              <a:spcBef>
                <a:spcPct val="50000"/>
              </a:spcBef>
            </a:pPr>
            <a:r>
              <a:rPr lang="ru-RU" sz="3200">
                <a:latin typeface="Times New Roman" pitchFamily="18" charset="0"/>
              </a:rPr>
              <a:t>Химическая промышленность</a:t>
            </a: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304800" y="1905000"/>
            <a:ext cx="2743200" cy="831850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>
                <a:latin typeface="Times New Roman" pitchFamily="18" charset="0"/>
              </a:rPr>
              <a:t>Добыча горно-химического сырья</a:t>
            </a: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304800" y="2819400"/>
            <a:ext cx="2743200" cy="2474913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latin typeface="Times New Roman" pitchFamily="18" charset="0"/>
              </a:rPr>
              <a:t>- апатитов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ru-RU">
                <a:latin typeface="Times New Roman" pitchFamily="18" charset="0"/>
              </a:rPr>
              <a:t> фосфоритов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ru-RU">
                <a:latin typeface="Times New Roman" pitchFamily="18" charset="0"/>
              </a:rPr>
              <a:t> поваренной и калийной солей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ru-RU">
                <a:latin typeface="Times New Roman" pitchFamily="18" charset="0"/>
              </a:rPr>
              <a:t> серы</a:t>
            </a:r>
          </a:p>
        </p:txBody>
      </p:sp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3200400" y="1905000"/>
            <a:ext cx="2438400" cy="8318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>
                <a:latin typeface="Times New Roman" pitchFamily="18" charset="0"/>
              </a:rPr>
              <a:t>Основная    химия</a:t>
            </a:r>
          </a:p>
        </p:txBody>
      </p:sp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3200400" y="2819400"/>
            <a:ext cx="2438400" cy="247491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>
                <a:latin typeface="Times New Roman" pitchFamily="18" charset="0"/>
              </a:rPr>
              <a:t>Производство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ru-RU">
                <a:latin typeface="Times New Roman" pitchFamily="18" charset="0"/>
              </a:rPr>
              <a:t> минеральных удобрений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ru-RU">
                <a:latin typeface="Times New Roman" pitchFamily="18" charset="0"/>
              </a:rPr>
              <a:t> соды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ru-RU">
                <a:latin typeface="Times New Roman" pitchFamily="18" charset="0"/>
              </a:rPr>
              <a:t> серной кислоты</a:t>
            </a:r>
          </a:p>
        </p:txBody>
      </p:sp>
      <p:sp>
        <p:nvSpPr>
          <p:cNvPr id="21511" name="Text Box 7"/>
          <p:cNvSpPr txBox="1">
            <a:spLocks noChangeArrowheads="1"/>
          </p:cNvSpPr>
          <p:nvPr/>
        </p:nvSpPr>
        <p:spPr bwMode="auto">
          <a:xfrm>
            <a:off x="5791200" y="1905000"/>
            <a:ext cx="3124200" cy="83185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>
                <a:latin typeface="Times New Roman" pitchFamily="18" charset="0"/>
              </a:rPr>
              <a:t>Химия полимеров (органический синтез)</a:t>
            </a:r>
          </a:p>
        </p:txBody>
      </p:sp>
      <p:sp>
        <p:nvSpPr>
          <p:cNvPr id="21512" name="Text Box 8"/>
          <p:cNvSpPr txBox="1">
            <a:spLocks noChangeArrowheads="1"/>
          </p:cNvSpPr>
          <p:nvPr/>
        </p:nvSpPr>
        <p:spPr bwMode="auto">
          <a:xfrm>
            <a:off x="5791200" y="2819400"/>
            <a:ext cx="3124200" cy="30226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>
                <a:latin typeface="Times New Roman" pitchFamily="18" charset="0"/>
              </a:rPr>
              <a:t>Производство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ru-RU">
                <a:latin typeface="Times New Roman" pitchFamily="18" charset="0"/>
              </a:rPr>
              <a:t> синтетического каучука и шин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ru-RU">
                <a:latin typeface="Times New Roman" pitchFamily="18" charset="0"/>
              </a:rPr>
              <a:t> пластмасс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ru-RU">
                <a:latin typeface="Times New Roman" pitchFamily="18" charset="0"/>
              </a:rPr>
              <a:t> синтетических смол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ru-RU">
                <a:latin typeface="Times New Roman" pitchFamily="18" charset="0"/>
              </a:rPr>
              <a:t> химических волокон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304800" y="381000"/>
            <a:ext cx="8534400" cy="575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 algn="ctr">
              <a:spcBef>
                <a:spcPct val="50000"/>
              </a:spcBef>
              <a:buFontTx/>
              <a:buAutoNum type="arabicPeriod"/>
            </a:pPr>
            <a:r>
              <a:rPr lang="ru-RU"/>
              <a:t>Добыча горно</a:t>
            </a:r>
            <a:r>
              <a:rPr lang="en-US"/>
              <a:t>-</a:t>
            </a:r>
            <a:r>
              <a:rPr lang="ru-RU"/>
              <a:t>химического сырья</a:t>
            </a:r>
          </a:p>
          <a:p>
            <a:pPr marL="457200" indent="-457200" algn="ctr">
              <a:spcBef>
                <a:spcPct val="50000"/>
              </a:spcBef>
              <a:buFontTx/>
              <a:buAutoNum type="arabicPeriod"/>
            </a:pPr>
            <a:endParaRPr lang="ru-RU"/>
          </a:p>
          <a:p>
            <a:pPr marL="457200" indent="-457200" algn="ctr">
              <a:spcBef>
                <a:spcPct val="50000"/>
              </a:spcBef>
            </a:pPr>
            <a:endParaRPr lang="ru-RU"/>
          </a:p>
          <a:p>
            <a:pPr marL="457200" indent="-457200" algn="ctr">
              <a:spcBef>
                <a:spcPct val="50000"/>
              </a:spcBef>
              <a:buFontTx/>
              <a:buAutoNum type="arabicPeriod"/>
            </a:pPr>
            <a:endParaRPr lang="ru-RU"/>
          </a:p>
          <a:p>
            <a:pPr marL="457200" indent="-457200" algn="ctr">
              <a:spcBef>
                <a:spcPct val="50000"/>
              </a:spcBef>
            </a:pPr>
            <a:endParaRPr lang="ru-RU" sz="4000"/>
          </a:p>
          <a:p>
            <a:pPr marL="457200" indent="-457200" algn="r">
              <a:spcBef>
                <a:spcPct val="50000"/>
              </a:spcBef>
            </a:pPr>
            <a:r>
              <a:rPr lang="ru-RU"/>
              <a:t>Сера</a:t>
            </a:r>
          </a:p>
          <a:p>
            <a:pPr marL="457200" indent="-457200" algn="ctr">
              <a:spcBef>
                <a:spcPct val="50000"/>
              </a:spcBef>
              <a:buFontTx/>
              <a:buAutoNum type="arabicPeriod"/>
            </a:pPr>
            <a:endParaRPr lang="ru-RU"/>
          </a:p>
          <a:p>
            <a:pPr marL="457200" indent="-457200" algn="ctr">
              <a:spcBef>
                <a:spcPct val="50000"/>
              </a:spcBef>
              <a:buFontTx/>
              <a:buAutoNum type="arabicPeriod"/>
            </a:pPr>
            <a:endParaRPr lang="ru-RU"/>
          </a:p>
          <a:p>
            <a:pPr marL="457200" indent="-457200">
              <a:spcBef>
                <a:spcPct val="50000"/>
              </a:spcBef>
            </a:pPr>
            <a:r>
              <a:rPr lang="ru-RU"/>
              <a:t>Апатиты</a:t>
            </a:r>
          </a:p>
          <a:p>
            <a:pPr marL="457200" indent="-457200">
              <a:spcBef>
                <a:spcPct val="50000"/>
              </a:spcBef>
            </a:pPr>
            <a:r>
              <a:rPr lang="ru-RU"/>
              <a:t>Фосфориты</a:t>
            </a:r>
          </a:p>
        </p:txBody>
      </p:sp>
      <p:pic>
        <p:nvPicPr>
          <p:cNvPr id="46085" name="Picture 5" descr="апатит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143000"/>
            <a:ext cx="2522538" cy="3810000"/>
          </a:xfrm>
          <a:prstGeom prst="rect">
            <a:avLst/>
          </a:prstGeom>
          <a:noFill/>
        </p:spPr>
      </p:pic>
      <p:pic>
        <p:nvPicPr>
          <p:cNvPr id="46086" name="Picture 6" descr="сера"/>
          <p:cNvPicPr>
            <a:picLocks noChangeAspect="1" noChangeArrowheads="1"/>
          </p:cNvPicPr>
          <p:nvPr/>
        </p:nvPicPr>
        <p:blipFill>
          <a:blip r:embed="rId3"/>
          <a:srcRect b="17699"/>
          <a:stretch>
            <a:fillRect/>
          </a:stretch>
        </p:blipFill>
        <p:spPr bwMode="auto">
          <a:xfrm>
            <a:off x="4038600" y="4038600"/>
            <a:ext cx="4838700" cy="2416175"/>
          </a:xfrm>
          <a:prstGeom prst="rect">
            <a:avLst/>
          </a:prstGeom>
          <a:noFill/>
        </p:spPr>
      </p:pic>
      <p:pic>
        <p:nvPicPr>
          <p:cNvPr id="46090" name="Picture 10" descr="добыча апатитов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71800" y="1066800"/>
            <a:ext cx="3733800" cy="2800350"/>
          </a:xfrm>
          <a:prstGeom prst="rect">
            <a:avLst/>
          </a:prstGeom>
          <a:noFill/>
        </p:spPr>
      </p:pic>
      <p:sp>
        <p:nvSpPr>
          <p:cNvPr id="46092" name="AutoShape 12"/>
          <p:cNvSpPr>
            <a:spLocks noChangeArrowheads="1"/>
          </p:cNvSpPr>
          <p:nvPr/>
        </p:nvSpPr>
        <p:spPr bwMode="auto">
          <a:xfrm>
            <a:off x="2209800" y="5257800"/>
            <a:ext cx="533400" cy="457200"/>
          </a:xfrm>
          <a:custGeom>
            <a:avLst/>
            <a:gdLst>
              <a:gd name="G0" fmla="+- 9257 0 0"/>
              <a:gd name="G1" fmla="+- 18514 0 0"/>
              <a:gd name="G2" fmla="+- 7200 0 0"/>
              <a:gd name="G3" fmla="*/ 9257 1 2"/>
              <a:gd name="G4" fmla="+- G3 10800 0"/>
              <a:gd name="G5" fmla="+- 21600 9257 18514"/>
              <a:gd name="G6" fmla="+- 18514 7200 0"/>
              <a:gd name="G7" fmla="*/ G6 1 2"/>
              <a:gd name="G8" fmla="*/ 18514 2 1"/>
              <a:gd name="G9" fmla="+- G8 0 21600"/>
              <a:gd name="G10" fmla="*/ 21600 G0 G1"/>
              <a:gd name="G11" fmla="*/ 21600 G4 G1"/>
              <a:gd name="G12" fmla="*/ 21600 G5 G1"/>
              <a:gd name="G13" fmla="*/ 21600 G7 G1"/>
              <a:gd name="G14" fmla="*/ 18514 1 2"/>
              <a:gd name="G15" fmla="+- G5 0 G4"/>
              <a:gd name="G16" fmla="+- G0 0 G4"/>
              <a:gd name="G17" fmla="*/ G2 G15 G16"/>
              <a:gd name="T0" fmla="*/ 15429 w 21600"/>
              <a:gd name="T1" fmla="*/ 0 h 21600"/>
              <a:gd name="T2" fmla="*/ 9257 w 21600"/>
              <a:gd name="T3" fmla="*/ 7200 h 21600"/>
              <a:gd name="T4" fmla="*/ 0 w 21600"/>
              <a:gd name="T5" fmla="*/ 18001 h 21600"/>
              <a:gd name="T6" fmla="*/ 9257 w 21600"/>
              <a:gd name="T7" fmla="*/ 21600 h 21600"/>
              <a:gd name="T8" fmla="*/ 18514 w 21600"/>
              <a:gd name="T9" fmla="*/ 15000 h 21600"/>
              <a:gd name="T10" fmla="*/ 21600 w 21600"/>
              <a:gd name="T11" fmla="*/ 7200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G12 h 21600"/>
              <a:gd name="T20" fmla="*/ G1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46093" name="AutoShape 13"/>
          <p:cNvSpPr>
            <a:spLocks noChangeArrowheads="1"/>
          </p:cNvSpPr>
          <p:nvPr/>
        </p:nvSpPr>
        <p:spPr bwMode="auto">
          <a:xfrm rot="10722248">
            <a:off x="7696200" y="3657600"/>
            <a:ext cx="304800" cy="304800"/>
          </a:xfrm>
          <a:custGeom>
            <a:avLst/>
            <a:gdLst>
              <a:gd name="G0" fmla="+- 8293 0 0"/>
              <a:gd name="G1" fmla="+- 18514 0 0"/>
              <a:gd name="G2" fmla="+- 7200 0 0"/>
              <a:gd name="G3" fmla="*/ 8293 1 2"/>
              <a:gd name="G4" fmla="+- G3 10800 0"/>
              <a:gd name="G5" fmla="+- 21600 8293 18514"/>
              <a:gd name="G6" fmla="+- 18514 7200 0"/>
              <a:gd name="G7" fmla="*/ G6 1 2"/>
              <a:gd name="G8" fmla="*/ 18514 2 1"/>
              <a:gd name="G9" fmla="+- G8 0 21600"/>
              <a:gd name="G10" fmla="*/ 21600 G0 G1"/>
              <a:gd name="G11" fmla="*/ 21600 G4 G1"/>
              <a:gd name="G12" fmla="*/ 21600 G5 G1"/>
              <a:gd name="G13" fmla="*/ 21600 G7 G1"/>
              <a:gd name="G14" fmla="*/ 18514 1 2"/>
              <a:gd name="G15" fmla="+- G5 0 G4"/>
              <a:gd name="G16" fmla="+- G0 0 G4"/>
              <a:gd name="G17" fmla="*/ G2 G15 G16"/>
              <a:gd name="T0" fmla="*/ 14947 w 21600"/>
              <a:gd name="T1" fmla="*/ 0 h 21600"/>
              <a:gd name="T2" fmla="*/ 8293 w 21600"/>
              <a:gd name="T3" fmla="*/ 7200 h 21600"/>
              <a:gd name="T4" fmla="*/ 0 w 21600"/>
              <a:gd name="T5" fmla="*/ 17438 h 21600"/>
              <a:gd name="T6" fmla="*/ 9257 w 21600"/>
              <a:gd name="T7" fmla="*/ 21600 h 21600"/>
              <a:gd name="T8" fmla="*/ 18514 w 21600"/>
              <a:gd name="T9" fmla="*/ 15000 h 21600"/>
              <a:gd name="T10" fmla="*/ 21600 w 21600"/>
              <a:gd name="T11" fmla="*/ 7200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G12 h 21600"/>
              <a:gd name="T20" fmla="*/ G1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4947" y="0"/>
                </a:moveTo>
                <a:lnTo>
                  <a:pt x="8293" y="7200"/>
                </a:lnTo>
                <a:lnTo>
                  <a:pt x="11379" y="7200"/>
                </a:lnTo>
                <a:lnTo>
                  <a:pt x="11379" y="13276"/>
                </a:lnTo>
                <a:lnTo>
                  <a:pt x="0" y="13276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8" name="Picture 4" descr="C:\Documents and Settings\Марина\Рабочий стол\соль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381000"/>
            <a:ext cx="3276600" cy="2457450"/>
          </a:xfrm>
          <a:prstGeom prst="rect">
            <a:avLst/>
          </a:prstGeom>
          <a:noFill/>
        </p:spPr>
      </p:pic>
      <p:pic>
        <p:nvPicPr>
          <p:cNvPr id="47109" name="Picture 5" descr="C:\Documents and Settings\Марина\Рабочий стол\соль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9600" y="457200"/>
            <a:ext cx="3657600" cy="2420938"/>
          </a:xfrm>
          <a:prstGeom prst="rect">
            <a:avLst/>
          </a:prstGeom>
          <a:noFill/>
        </p:spPr>
      </p:pic>
      <p:sp>
        <p:nvSpPr>
          <p:cNvPr id="47110" name="Rectangle 6"/>
          <p:cNvSpPr>
            <a:spLocks noChangeArrowheads="1"/>
          </p:cNvSpPr>
          <p:nvPr/>
        </p:nvSpPr>
        <p:spPr bwMode="auto">
          <a:xfrm>
            <a:off x="533400" y="2819400"/>
            <a:ext cx="7543800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Поваренная соль 			Калийная соль</a:t>
            </a:r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r>
              <a:rPr lang="ru-RU"/>
              <a:t>Нефть</a:t>
            </a:r>
          </a:p>
          <a:p>
            <a:pPr>
              <a:spcBef>
                <a:spcPct val="50000"/>
              </a:spcBef>
            </a:pPr>
            <a:r>
              <a:rPr lang="ru-RU"/>
              <a:t>Газ</a:t>
            </a:r>
          </a:p>
          <a:p>
            <a:pPr>
              <a:spcBef>
                <a:spcPct val="50000"/>
              </a:spcBef>
            </a:pPr>
            <a:r>
              <a:rPr lang="ru-RU"/>
              <a:t>И др.</a:t>
            </a:r>
          </a:p>
        </p:txBody>
      </p:sp>
      <p:pic>
        <p:nvPicPr>
          <p:cNvPr id="47111" name="Picture 7" descr="C:\Documents and Settings\Марина\Рабочий стол\нефть.jpg"/>
          <p:cNvPicPr>
            <a:picLocks noChangeAspect="1" noChangeArrowheads="1"/>
          </p:cNvPicPr>
          <p:nvPr/>
        </p:nvPicPr>
        <p:blipFill>
          <a:blip r:embed="rId4"/>
          <a:srcRect l="8929" t="8929" r="7143" b="7143"/>
          <a:stretch>
            <a:fillRect/>
          </a:stretch>
        </p:blipFill>
        <p:spPr bwMode="auto">
          <a:xfrm>
            <a:off x="2667000" y="3657600"/>
            <a:ext cx="3048000" cy="304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Text Box 4"/>
          <p:cNvSpPr txBox="1">
            <a:spLocks noChangeArrowheads="1"/>
          </p:cNvSpPr>
          <p:nvPr/>
        </p:nvSpPr>
        <p:spPr bwMode="auto">
          <a:xfrm>
            <a:off x="609600" y="381000"/>
            <a:ext cx="8534400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/>
              <a:t>2. Основная химия</a:t>
            </a:r>
          </a:p>
          <a:p>
            <a:pPr algn="ctr">
              <a:spcBef>
                <a:spcPct val="50000"/>
              </a:spcBef>
            </a:pPr>
            <a:r>
              <a:rPr lang="ru-RU" b="1"/>
              <a:t>Производство минеральных удобрений</a:t>
            </a:r>
          </a:p>
          <a:p>
            <a:pPr>
              <a:spcBef>
                <a:spcPct val="50000"/>
              </a:spcBef>
            </a:pPr>
            <a:r>
              <a:rPr lang="ru-RU"/>
              <a:t>Виды минеральных удобрений		Сырье</a:t>
            </a:r>
          </a:p>
          <a:p>
            <a:pPr>
              <a:spcBef>
                <a:spcPct val="50000"/>
              </a:spcBef>
            </a:pPr>
            <a:r>
              <a:rPr lang="ru-RU"/>
              <a:t>Азотные 				    Природный газ</a:t>
            </a:r>
          </a:p>
          <a:p>
            <a:pPr>
              <a:spcBef>
                <a:spcPct val="50000"/>
              </a:spcBef>
            </a:pPr>
            <a:r>
              <a:rPr lang="ru-RU"/>
              <a:t>Калийные				    Калийная соль</a:t>
            </a:r>
          </a:p>
          <a:p>
            <a:pPr>
              <a:spcBef>
                <a:spcPct val="50000"/>
              </a:spcBef>
            </a:pPr>
            <a:r>
              <a:rPr lang="ru-RU"/>
              <a:t>Фосфорные				    Апатиты, фосфориты</a:t>
            </a:r>
            <a:endParaRPr lang="en-US"/>
          </a:p>
          <a:p>
            <a:pPr>
              <a:spcBef>
                <a:spcPct val="50000"/>
              </a:spcBef>
            </a:pPr>
            <a:r>
              <a:rPr lang="ru-RU"/>
              <a:t>Сложные		           Совокупность различного сырья</a:t>
            </a:r>
            <a:endParaRPr lang="ru-RU" b="1"/>
          </a:p>
        </p:txBody>
      </p:sp>
      <p:sp>
        <p:nvSpPr>
          <p:cNvPr id="49157" name="Oval 5"/>
          <p:cNvSpPr>
            <a:spLocks noChangeArrowheads="1"/>
          </p:cNvSpPr>
          <p:nvPr/>
        </p:nvSpPr>
        <p:spPr bwMode="auto">
          <a:xfrm>
            <a:off x="2971800" y="3200400"/>
            <a:ext cx="381000" cy="304800"/>
          </a:xfrm>
          <a:prstGeom prst="ellipse">
            <a:avLst/>
          </a:prstGeom>
          <a:solidFill>
            <a:srgbClr val="EF522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9158" name="Text Box 6"/>
          <p:cNvSpPr txBox="1">
            <a:spLocks noChangeArrowheads="1"/>
          </p:cNvSpPr>
          <p:nvPr/>
        </p:nvSpPr>
        <p:spPr bwMode="auto">
          <a:xfrm>
            <a:off x="2971800" y="3124200"/>
            <a:ext cx="3810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200" b="1"/>
              <a:t>V</a:t>
            </a:r>
            <a:endParaRPr lang="ru-RU" sz="2200" b="1"/>
          </a:p>
        </p:txBody>
      </p:sp>
      <p:sp>
        <p:nvSpPr>
          <p:cNvPr id="49159" name="Oval 7"/>
          <p:cNvSpPr>
            <a:spLocks noChangeArrowheads="1"/>
          </p:cNvSpPr>
          <p:nvPr/>
        </p:nvSpPr>
        <p:spPr bwMode="auto">
          <a:xfrm>
            <a:off x="2971800" y="2667000"/>
            <a:ext cx="381000" cy="304800"/>
          </a:xfrm>
          <a:prstGeom prst="ellipse">
            <a:avLst/>
          </a:prstGeom>
          <a:solidFill>
            <a:srgbClr val="EF522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9160" name="Oval 8"/>
          <p:cNvSpPr>
            <a:spLocks noChangeArrowheads="1"/>
          </p:cNvSpPr>
          <p:nvPr/>
        </p:nvSpPr>
        <p:spPr bwMode="auto">
          <a:xfrm>
            <a:off x="2971800" y="2133600"/>
            <a:ext cx="381000" cy="304800"/>
          </a:xfrm>
          <a:prstGeom prst="ellipse">
            <a:avLst/>
          </a:prstGeom>
          <a:solidFill>
            <a:srgbClr val="EF522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b="1"/>
              <a:t>|</a:t>
            </a:r>
            <a:endParaRPr lang="ru-RU" sz="1800" b="1"/>
          </a:p>
        </p:txBody>
      </p:sp>
      <p:sp>
        <p:nvSpPr>
          <p:cNvPr id="49161" name="Oval 9"/>
          <p:cNvSpPr>
            <a:spLocks noChangeArrowheads="1"/>
          </p:cNvSpPr>
          <p:nvPr/>
        </p:nvSpPr>
        <p:spPr bwMode="auto">
          <a:xfrm>
            <a:off x="2971800" y="3733800"/>
            <a:ext cx="381000" cy="304800"/>
          </a:xfrm>
          <a:prstGeom prst="ellipse">
            <a:avLst/>
          </a:prstGeom>
          <a:solidFill>
            <a:srgbClr val="EF522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9162" name="Text Box 10"/>
          <p:cNvSpPr txBox="1">
            <a:spLocks noChangeArrowheads="1"/>
          </p:cNvSpPr>
          <p:nvPr/>
        </p:nvSpPr>
        <p:spPr bwMode="auto">
          <a:xfrm>
            <a:off x="2971800" y="2133600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49163" name="Text Box 11"/>
          <p:cNvSpPr txBox="1">
            <a:spLocks noChangeArrowheads="1"/>
          </p:cNvSpPr>
          <p:nvPr/>
        </p:nvSpPr>
        <p:spPr bwMode="auto">
          <a:xfrm>
            <a:off x="2971800" y="24384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_</a:t>
            </a:r>
            <a:endParaRPr lang="ru-RU" b="1"/>
          </a:p>
        </p:txBody>
      </p:sp>
      <p:sp>
        <p:nvSpPr>
          <p:cNvPr id="49164" name="Text Box 12"/>
          <p:cNvSpPr txBox="1">
            <a:spLocks noChangeArrowheads="1"/>
          </p:cNvSpPr>
          <p:nvPr/>
        </p:nvSpPr>
        <p:spPr bwMode="auto">
          <a:xfrm>
            <a:off x="3048000" y="3581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.</a:t>
            </a:r>
          </a:p>
        </p:txBody>
      </p:sp>
      <p:pic>
        <p:nvPicPr>
          <p:cNvPr id="49165" name="Picture 13" descr="C:\Documents and Settings\Марина\Рабочий стол\Завод по пр-ву мин удобр.jpg"/>
          <p:cNvPicPr>
            <a:picLocks noChangeAspect="1" noChangeArrowheads="1"/>
          </p:cNvPicPr>
          <p:nvPr/>
        </p:nvPicPr>
        <p:blipFill>
          <a:blip r:embed="rId2"/>
          <a:srcRect t="6837" b="17949"/>
          <a:stretch>
            <a:fillRect/>
          </a:stretch>
        </p:blipFill>
        <p:spPr bwMode="auto">
          <a:xfrm>
            <a:off x="4419600" y="4191000"/>
            <a:ext cx="4191000" cy="2438400"/>
          </a:xfrm>
          <a:prstGeom prst="rect">
            <a:avLst/>
          </a:prstGeom>
          <a:noFill/>
        </p:spPr>
      </p:pic>
      <p:pic>
        <p:nvPicPr>
          <p:cNvPr id="49166" name="Picture 14" descr="C:\Documents and Settings\Марина\Рабочий стол\мин удобр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4191000"/>
            <a:ext cx="2997200" cy="24955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5" name="Text Box 5"/>
          <p:cNvSpPr txBox="1">
            <a:spLocks noChangeArrowheads="1"/>
          </p:cNvSpPr>
          <p:nvPr/>
        </p:nvSpPr>
        <p:spPr bwMode="auto">
          <a:xfrm>
            <a:off x="762000" y="762000"/>
            <a:ext cx="8001000" cy="399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 algn="ctr">
              <a:spcBef>
                <a:spcPct val="50000"/>
              </a:spcBef>
            </a:pPr>
            <a:r>
              <a:rPr lang="ru-RU" sz="3200" u="sng"/>
              <a:t>Факторы размещения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ru-RU" sz="3200"/>
              <a:t>Сырьевой – предприятие привязано к месту добычи сырья или к трассам газопроводов и металлургическим комбинатам (азотные удобрения).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ru-RU" sz="3200"/>
              <a:t>Потребительский – сельское хозяйство.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533400" y="4114800"/>
            <a:ext cx="8382000" cy="256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500">
                <a:latin typeface="Times New Roman" pitchFamily="18" charset="0"/>
              </a:rPr>
              <a:t>1 Вариант. </a:t>
            </a:r>
            <a:r>
              <a:rPr lang="ru-RU" sz="2500" i="1">
                <a:latin typeface="Times New Roman" pitchFamily="18" charset="0"/>
              </a:rPr>
              <a:t>Чем можно объяснить размещение производства азотных удобрения в Липецке? Укажите две причины.</a:t>
            </a:r>
          </a:p>
          <a:p>
            <a:pPr>
              <a:spcBef>
                <a:spcPct val="50000"/>
              </a:spcBef>
            </a:pPr>
            <a:r>
              <a:rPr lang="ru-RU" sz="2500">
                <a:latin typeface="Times New Roman" pitchFamily="18" charset="0"/>
              </a:rPr>
              <a:t>2 Вариант.</a:t>
            </a:r>
            <a:r>
              <a:rPr lang="ru-RU" sz="2500" i="1">
                <a:latin typeface="Times New Roman" pitchFamily="18" charset="0"/>
              </a:rPr>
              <a:t> Почему в Центрально-Черноземном районе находятся крупные производства фосфорных удобрений? Укажите две причины.</a:t>
            </a:r>
          </a:p>
        </p:txBody>
      </p:sp>
      <p:pic>
        <p:nvPicPr>
          <p:cNvPr id="22531" name="Picture 3" descr="C:\Documents and Settings\Марина\Рабочий стол\карта.gif"/>
          <p:cNvPicPr>
            <a:picLocks noChangeAspect="1" noChangeArrowheads="1"/>
          </p:cNvPicPr>
          <p:nvPr/>
        </p:nvPicPr>
        <p:blipFill>
          <a:blip r:embed="rId2"/>
          <a:srcRect l="8537" t="20662" r="7317" b="10349"/>
          <a:stretch>
            <a:fillRect/>
          </a:stretch>
        </p:blipFill>
        <p:spPr bwMode="auto">
          <a:xfrm>
            <a:off x="381000" y="152400"/>
            <a:ext cx="7543800" cy="40195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838200" y="838200"/>
            <a:ext cx="7924800" cy="564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600" b="1">
                <a:latin typeface="Times New Roman" pitchFamily="18" charset="0"/>
              </a:rPr>
              <a:t>Ответы:</a:t>
            </a:r>
            <a:r>
              <a:rPr lang="ru-RU" sz="2600">
                <a:latin typeface="Times New Roman" pitchFamily="18" charset="0"/>
              </a:rPr>
              <a:t> </a:t>
            </a:r>
          </a:p>
          <a:p>
            <a:pPr algn="ctr">
              <a:spcBef>
                <a:spcPct val="50000"/>
              </a:spcBef>
            </a:pPr>
            <a:r>
              <a:rPr lang="ru-RU" sz="2600">
                <a:latin typeface="Times New Roman" pitchFamily="18" charset="0"/>
              </a:rPr>
              <a:t>1 ВАРИАНТ.</a:t>
            </a:r>
          </a:p>
          <a:p>
            <a:pPr>
              <a:spcBef>
                <a:spcPct val="50000"/>
              </a:spcBef>
            </a:pPr>
            <a:r>
              <a:rPr lang="ru-RU" sz="2600" u="sng">
                <a:latin typeface="Times New Roman" pitchFamily="18" charset="0"/>
              </a:rPr>
              <a:t>1 причина:</a:t>
            </a:r>
            <a:r>
              <a:rPr lang="ru-RU" sz="2600">
                <a:latin typeface="Times New Roman" pitchFamily="18" charset="0"/>
              </a:rPr>
              <a:t> Наличие сырья – отходов коксохимии</a:t>
            </a:r>
          </a:p>
          <a:p>
            <a:pPr>
              <a:spcBef>
                <a:spcPct val="50000"/>
              </a:spcBef>
            </a:pPr>
            <a:r>
              <a:rPr lang="ru-RU" sz="2600" u="sng">
                <a:latin typeface="Times New Roman" pitchFamily="18" charset="0"/>
              </a:rPr>
              <a:t>2 причина:</a:t>
            </a:r>
            <a:r>
              <a:rPr lang="ru-RU" sz="2600">
                <a:latin typeface="Times New Roman" pitchFamily="18" charset="0"/>
              </a:rPr>
              <a:t> Близость потребителя. Центрально-Черноземный район – важный район сельского хозяйства.</a:t>
            </a:r>
          </a:p>
          <a:p>
            <a:pPr algn="ctr">
              <a:spcBef>
                <a:spcPct val="50000"/>
              </a:spcBef>
            </a:pPr>
            <a:r>
              <a:rPr lang="ru-RU" sz="2600">
                <a:latin typeface="Times New Roman" pitchFamily="18" charset="0"/>
              </a:rPr>
              <a:t>2 ВАРИАНТ.</a:t>
            </a:r>
          </a:p>
          <a:p>
            <a:pPr>
              <a:spcBef>
                <a:spcPct val="50000"/>
              </a:spcBef>
            </a:pPr>
            <a:r>
              <a:rPr lang="ru-RU" sz="2600" u="sng">
                <a:latin typeface="Times New Roman" pitchFamily="18" charset="0"/>
              </a:rPr>
              <a:t>1 причина:</a:t>
            </a:r>
            <a:r>
              <a:rPr lang="ru-RU" sz="2600">
                <a:latin typeface="Times New Roman" pitchFamily="18" charset="0"/>
              </a:rPr>
              <a:t> Наличие сырья – добыча фосфоритов.</a:t>
            </a:r>
          </a:p>
          <a:p>
            <a:pPr>
              <a:spcBef>
                <a:spcPct val="50000"/>
              </a:spcBef>
            </a:pPr>
            <a:r>
              <a:rPr lang="ru-RU" sz="2600" u="sng">
                <a:latin typeface="Times New Roman" pitchFamily="18" charset="0"/>
              </a:rPr>
              <a:t>2 причина:</a:t>
            </a:r>
            <a:r>
              <a:rPr lang="ru-RU" sz="2600">
                <a:latin typeface="Times New Roman" pitchFamily="18" charset="0"/>
              </a:rPr>
              <a:t> Близость потребителя. Центрально-Черноземный район – важный район сельского хозяйства.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685800" y="228600"/>
            <a:ext cx="7620000" cy="81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60000"/>
              </a:lnSpc>
              <a:spcBef>
                <a:spcPct val="50000"/>
              </a:spcBef>
            </a:pPr>
            <a:r>
              <a:rPr lang="ru-RU"/>
              <a:t>3. Химия полимеров</a:t>
            </a:r>
            <a:r>
              <a:rPr lang="ru-RU" sz="2800" b="1">
                <a:latin typeface="Times New Roman" pitchFamily="18" charset="0"/>
              </a:rPr>
              <a:t> </a:t>
            </a:r>
          </a:p>
          <a:p>
            <a:pPr algn="ctr">
              <a:lnSpc>
                <a:spcPct val="60000"/>
              </a:lnSpc>
              <a:spcBef>
                <a:spcPct val="50000"/>
              </a:spcBef>
            </a:pPr>
            <a:r>
              <a:rPr lang="ru-RU" sz="2800" b="1">
                <a:latin typeface="Times New Roman" pitchFamily="18" charset="0"/>
              </a:rPr>
              <a:t>Технологический процесс</a:t>
            </a:r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3124200" y="6096000"/>
            <a:ext cx="2057400" cy="5286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>
                <a:latin typeface="Times New Roman" pitchFamily="18" charset="0"/>
              </a:rPr>
              <a:t>Нефть и газ</a:t>
            </a: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2057400" y="3505200"/>
            <a:ext cx="4419600" cy="107791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>
                <a:latin typeface="Times New Roman" pitchFamily="18" charset="0"/>
              </a:rPr>
              <a:t>Углеводородное сырье</a:t>
            </a:r>
            <a:r>
              <a:rPr lang="ru-RU">
                <a:latin typeface="Times New Roman" pitchFamily="18" charset="0"/>
              </a:rPr>
              <a:t>                               </a:t>
            </a:r>
            <a:r>
              <a:rPr lang="ru-RU" sz="1800">
                <a:latin typeface="Times New Roman" pitchFamily="18" charset="0"/>
              </a:rPr>
              <a:t>(спирты, органические кислоты, синтетические полимеры)</a:t>
            </a:r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1752600" y="990600"/>
            <a:ext cx="5334000" cy="1077913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>
                <a:latin typeface="Times New Roman" pitchFamily="18" charset="0"/>
              </a:rPr>
              <a:t>Полимерные материалы</a:t>
            </a:r>
            <a:r>
              <a:rPr lang="ru-RU">
                <a:latin typeface="Times New Roman" pitchFamily="18" charset="0"/>
              </a:rPr>
              <a:t> </a:t>
            </a:r>
            <a:r>
              <a:rPr lang="ru-RU" sz="1800">
                <a:latin typeface="Times New Roman" pitchFamily="18" charset="0"/>
              </a:rPr>
              <a:t>(синтетические смолы, пластмассы, химические волокна, синтетический каучук, лаки, краски, клей)</a:t>
            </a:r>
          </a:p>
        </p:txBody>
      </p:sp>
      <p:sp>
        <p:nvSpPr>
          <p:cNvPr id="24582" name="Text Box 6"/>
          <p:cNvSpPr txBox="1">
            <a:spLocks noChangeArrowheads="1"/>
          </p:cNvSpPr>
          <p:nvPr/>
        </p:nvSpPr>
        <p:spPr bwMode="auto">
          <a:xfrm rot="-5393449">
            <a:off x="2349500" y="4965700"/>
            <a:ext cx="16414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i="1">
                <a:latin typeface="Times New Roman" pitchFamily="18" charset="0"/>
              </a:rPr>
              <a:t>органический синтез</a:t>
            </a:r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 rot="-5400000">
            <a:off x="2409031" y="2543969"/>
            <a:ext cx="16748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i="1">
                <a:latin typeface="Times New Roman" pitchFamily="18" charset="0"/>
              </a:rPr>
              <a:t>переработка</a:t>
            </a:r>
          </a:p>
        </p:txBody>
      </p:sp>
      <p:sp>
        <p:nvSpPr>
          <p:cNvPr id="24586" name="Line 10"/>
          <p:cNvSpPr>
            <a:spLocks noChangeShapeType="1"/>
          </p:cNvSpPr>
          <p:nvPr/>
        </p:nvSpPr>
        <p:spPr bwMode="auto">
          <a:xfrm flipV="1">
            <a:off x="3962400" y="4648200"/>
            <a:ext cx="0" cy="137160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arrow" w="med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4587" name="Line 11"/>
          <p:cNvSpPr>
            <a:spLocks noChangeShapeType="1"/>
          </p:cNvSpPr>
          <p:nvPr/>
        </p:nvSpPr>
        <p:spPr bwMode="auto">
          <a:xfrm flipV="1">
            <a:off x="3962400" y="1981200"/>
            <a:ext cx="0" cy="144780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arrow" w="med" len="lg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Text Box 4"/>
          <p:cNvSpPr txBox="1">
            <a:spLocks noChangeArrowheads="1"/>
          </p:cNvSpPr>
          <p:nvPr/>
        </p:nvSpPr>
        <p:spPr bwMode="auto">
          <a:xfrm>
            <a:off x="533400" y="457200"/>
            <a:ext cx="7620000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ru-RU"/>
          </a:p>
          <a:p>
            <a:pPr algn="ctr"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r>
              <a:rPr lang="ru-RU"/>
              <a:t>		Химические волокна</a:t>
            </a:r>
          </a:p>
          <a:p>
            <a:pPr>
              <a:spcBef>
                <a:spcPct val="50000"/>
              </a:spcBef>
            </a:pPr>
            <a:r>
              <a:rPr lang="ru-RU"/>
              <a:t>		Пластмассы</a:t>
            </a:r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r>
              <a:rPr lang="ru-RU"/>
              <a:t>		Клеи, лаки, краски </a:t>
            </a:r>
          </a:p>
          <a:p>
            <a:pPr>
              <a:spcBef>
                <a:spcPct val="50000"/>
              </a:spcBef>
            </a:pPr>
            <a:r>
              <a:rPr lang="ru-RU"/>
              <a:t>			и др.</a:t>
            </a:r>
          </a:p>
        </p:txBody>
      </p:sp>
      <p:pic>
        <p:nvPicPr>
          <p:cNvPr id="52229" name="Picture 5" descr="C:\Documents and Settings\Марина\Рабочий стол\ведр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38800" y="1447800"/>
            <a:ext cx="3276600" cy="2195513"/>
          </a:xfrm>
          <a:prstGeom prst="rect">
            <a:avLst/>
          </a:prstGeom>
          <a:noFill/>
        </p:spPr>
      </p:pic>
      <p:pic>
        <p:nvPicPr>
          <p:cNvPr id="52230" name="Picture 6" descr="C:\Documents and Settings\Марина\Рабочий стол\волокна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609600"/>
            <a:ext cx="1851025" cy="3419475"/>
          </a:xfrm>
          <a:prstGeom prst="rect">
            <a:avLst/>
          </a:prstGeom>
          <a:noFill/>
        </p:spPr>
      </p:pic>
      <p:pic>
        <p:nvPicPr>
          <p:cNvPr id="52231" name="Picture 7" descr="C:\Documents and Settings\Марина\Рабочий стол\волокна.jpg"/>
          <p:cNvPicPr>
            <a:picLocks noChangeAspect="1" noChangeArrowheads="1"/>
          </p:cNvPicPr>
          <p:nvPr/>
        </p:nvPicPr>
        <p:blipFill>
          <a:blip r:embed="rId4"/>
          <a:srcRect l="14546"/>
          <a:stretch>
            <a:fillRect/>
          </a:stretch>
        </p:blipFill>
        <p:spPr bwMode="auto">
          <a:xfrm>
            <a:off x="304800" y="4191000"/>
            <a:ext cx="3581400" cy="2438400"/>
          </a:xfrm>
          <a:prstGeom prst="rect">
            <a:avLst/>
          </a:prstGeom>
          <a:noFill/>
        </p:spPr>
      </p:pic>
      <p:pic>
        <p:nvPicPr>
          <p:cNvPr id="52232" name="Picture 8" descr="C:\Documents and Settings\Марина\Рабочий стол\оборуд для пр-ва пластмасс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05400" y="3810000"/>
            <a:ext cx="3835400" cy="2876550"/>
          </a:xfrm>
          <a:prstGeom prst="rect">
            <a:avLst/>
          </a:prstGeom>
          <a:noFill/>
        </p:spPr>
      </p:pic>
      <p:sp>
        <p:nvSpPr>
          <p:cNvPr id="52233" name="AutoShape 9"/>
          <p:cNvSpPr>
            <a:spLocks noChangeArrowheads="1"/>
          </p:cNvSpPr>
          <p:nvPr/>
        </p:nvSpPr>
        <p:spPr bwMode="auto">
          <a:xfrm rot="-5441545">
            <a:off x="2362200" y="1143000"/>
            <a:ext cx="381000" cy="381000"/>
          </a:xfrm>
          <a:custGeom>
            <a:avLst/>
            <a:gdLst>
              <a:gd name="G0" fmla="+- 9257 0 0"/>
              <a:gd name="G1" fmla="+- 18514 0 0"/>
              <a:gd name="G2" fmla="+- 7200 0 0"/>
              <a:gd name="G3" fmla="*/ 9257 1 2"/>
              <a:gd name="G4" fmla="+- G3 10800 0"/>
              <a:gd name="G5" fmla="+- 21600 9257 18514"/>
              <a:gd name="G6" fmla="+- 18514 7200 0"/>
              <a:gd name="G7" fmla="*/ G6 1 2"/>
              <a:gd name="G8" fmla="*/ 18514 2 1"/>
              <a:gd name="G9" fmla="+- G8 0 21600"/>
              <a:gd name="G10" fmla="*/ 21600 G0 G1"/>
              <a:gd name="G11" fmla="*/ 21600 G4 G1"/>
              <a:gd name="G12" fmla="*/ 21600 G5 G1"/>
              <a:gd name="G13" fmla="*/ 21600 G7 G1"/>
              <a:gd name="G14" fmla="*/ 18514 1 2"/>
              <a:gd name="G15" fmla="+- G5 0 G4"/>
              <a:gd name="G16" fmla="+- G0 0 G4"/>
              <a:gd name="G17" fmla="*/ G2 G15 G16"/>
              <a:gd name="T0" fmla="*/ 15429 w 21600"/>
              <a:gd name="T1" fmla="*/ 0 h 21600"/>
              <a:gd name="T2" fmla="*/ 9257 w 21600"/>
              <a:gd name="T3" fmla="*/ 7200 h 21600"/>
              <a:gd name="T4" fmla="*/ 0 w 21600"/>
              <a:gd name="T5" fmla="*/ 18001 h 21600"/>
              <a:gd name="T6" fmla="*/ 9257 w 21600"/>
              <a:gd name="T7" fmla="*/ 21600 h 21600"/>
              <a:gd name="T8" fmla="*/ 18514 w 21600"/>
              <a:gd name="T9" fmla="*/ 15000 h 21600"/>
              <a:gd name="T10" fmla="*/ 21600 w 21600"/>
              <a:gd name="T11" fmla="*/ 7200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G12 h 21600"/>
              <a:gd name="T20" fmla="*/ G1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2235" name="AutoShape 11"/>
          <p:cNvSpPr>
            <a:spLocks noChangeArrowheads="1"/>
          </p:cNvSpPr>
          <p:nvPr/>
        </p:nvSpPr>
        <p:spPr bwMode="auto">
          <a:xfrm>
            <a:off x="4648200" y="2209800"/>
            <a:ext cx="838200" cy="228600"/>
          </a:xfrm>
          <a:prstGeom prst="rightArrow">
            <a:avLst>
              <a:gd name="adj1" fmla="val 50000"/>
              <a:gd name="adj2" fmla="val 91667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2236" name="Text Box 12"/>
          <p:cNvSpPr txBox="1">
            <a:spLocks noChangeArrowheads="1"/>
          </p:cNvSpPr>
          <p:nvPr/>
        </p:nvSpPr>
        <p:spPr bwMode="auto">
          <a:xfrm>
            <a:off x="2895600" y="304800"/>
            <a:ext cx="510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Полимерные материалы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Text Box 4"/>
          <p:cNvSpPr txBox="1">
            <a:spLocks noChangeArrowheads="1"/>
          </p:cNvSpPr>
          <p:nvPr/>
        </p:nvSpPr>
        <p:spPr bwMode="auto">
          <a:xfrm>
            <a:off x="914400" y="838200"/>
            <a:ext cx="7543800" cy="399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 algn="ctr">
              <a:spcBef>
                <a:spcPct val="50000"/>
              </a:spcBef>
            </a:pPr>
            <a:r>
              <a:rPr lang="ru-RU" sz="3200" u="sng"/>
              <a:t>Факторы размещения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ru-RU" sz="3200"/>
              <a:t>Сырьевой – нефтегазовое сырье (вблизи нефтехимических комбинатов).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ru-RU" sz="3200"/>
              <a:t>Потребительский – текстильная промышленность и другие потребители.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228600" y="381000"/>
            <a:ext cx="46482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/>
              <a:t>Производство синтетического каучука и шин</a:t>
            </a:r>
          </a:p>
        </p:txBody>
      </p:sp>
      <p:pic>
        <p:nvPicPr>
          <p:cNvPr id="53253" name="Picture 5" descr="C:\Documents and Settings\Марина\Рабочий стол\шины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53000" y="457200"/>
            <a:ext cx="3886200" cy="2914650"/>
          </a:xfrm>
          <a:prstGeom prst="rect">
            <a:avLst/>
          </a:prstGeom>
          <a:noFill/>
        </p:spPr>
      </p:pic>
      <p:pic>
        <p:nvPicPr>
          <p:cNvPr id="53254" name="Picture 6" descr="C:\Documents and Settings\Марина\Рабочий стол\синт каучук.jpg"/>
          <p:cNvPicPr>
            <a:picLocks noChangeAspect="1" noChangeArrowheads="1"/>
          </p:cNvPicPr>
          <p:nvPr/>
        </p:nvPicPr>
        <p:blipFill>
          <a:blip r:embed="rId3"/>
          <a:srcRect b="7500"/>
          <a:stretch>
            <a:fillRect/>
          </a:stretch>
        </p:blipFill>
        <p:spPr bwMode="auto">
          <a:xfrm>
            <a:off x="4800600" y="3810000"/>
            <a:ext cx="4064000" cy="2819400"/>
          </a:xfrm>
          <a:prstGeom prst="rect">
            <a:avLst/>
          </a:prstGeom>
          <a:noFill/>
        </p:spPr>
      </p:pic>
      <p:pic>
        <p:nvPicPr>
          <p:cNvPr id="53256" name="Picture 8" descr="C:\Documents and Settings\Марина\Рабочий стол\натуральный каучук 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8200" y="3048000"/>
            <a:ext cx="2895600" cy="2895600"/>
          </a:xfrm>
          <a:prstGeom prst="rect">
            <a:avLst/>
          </a:prstGeom>
          <a:noFill/>
        </p:spPr>
      </p:pic>
      <p:sp>
        <p:nvSpPr>
          <p:cNvPr id="53257" name="Text Box 9"/>
          <p:cNvSpPr txBox="1">
            <a:spLocks noChangeArrowheads="1"/>
          </p:cNvSpPr>
          <p:nvPr/>
        </p:nvSpPr>
        <p:spPr bwMode="auto">
          <a:xfrm>
            <a:off x="457200" y="6019800"/>
            <a:ext cx="3581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/>
              <a:t>Сбор натурального каучука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685800" y="838200"/>
            <a:ext cx="8229600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 algn="ctr">
              <a:spcBef>
                <a:spcPct val="50000"/>
              </a:spcBef>
            </a:pPr>
            <a:r>
              <a:rPr lang="ru-RU" sz="3000" u="sng"/>
              <a:t>Факторы размещения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ru-RU" sz="3000"/>
              <a:t>Сырьевой – нефтегазовое сырье (вблизи нефтехимических комбинатов).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ru-RU" sz="3000"/>
              <a:t>Потребительский – машиностроительные заводы.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533400" y="762000"/>
            <a:ext cx="8458200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>
                <a:latin typeface="Times New Roman" pitchFamily="18" charset="0"/>
                <a:cs typeface="Times New Roman" pitchFamily="18" charset="0"/>
              </a:rPr>
              <a:t>Экологические проблемы ХК</a:t>
            </a:r>
            <a:endParaRPr lang="ru-RU" b="1">
              <a:latin typeface="Times New Roman" pitchFamily="18" charset="0"/>
            </a:endParaRPr>
          </a:p>
          <a:p>
            <a:pPr algn="ctr">
              <a:spcBef>
                <a:spcPct val="50000"/>
              </a:spcBef>
            </a:pPr>
            <a:endParaRPr lang="ru-RU" sz="120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Нефтехимическая и химическая промышленность насыщают </a:t>
            </a:r>
            <a:r>
              <a:rPr lang="ru-RU">
                <a:latin typeface="Times New Roman" pitchFamily="18" charset="0"/>
              </a:rPr>
              <a:t>        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атмосферу наших городов такими ядовитыми веществами как стиролы, фенолы, ацетон, оксид углерода, диоксид азота, сернистый ангидрид, сероводород, хлористые и фтористые соединения.</a:t>
            </a:r>
            <a:endParaRPr lang="ru-RU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ru-RU">
              <a:latin typeface="Times New Roman" pitchFamily="18" charset="0"/>
            </a:endParaRPr>
          </a:p>
          <a:p>
            <a:pPr algn="r">
              <a:spcBef>
                <a:spcPct val="50000"/>
              </a:spcBef>
            </a:pPr>
            <a:r>
              <a:rPr lang="ru-RU" b="1" i="1">
                <a:latin typeface="Times New Roman" pitchFamily="18" charset="0"/>
                <a:cs typeface="Times New Roman" pitchFamily="18" charset="0"/>
              </a:rPr>
              <a:t>Всего на территории России </a:t>
            </a:r>
            <a:r>
              <a:rPr lang="ru-RU" b="1" i="1">
                <a:latin typeface="Times New Roman" pitchFamily="18" charset="0"/>
              </a:rPr>
              <a:t>                                              </a:t>
            </a:r>
            <a:r>
              <a:rPr lang="ru-RU" b="1" i="1">
                <a:latin typeface="Times New Roman" pitchFamily="18" charset="0"/>
                <a:cs typeface="Times New Roman" pitchFamily="18" charset="0"/>
              </a:rPr>
              <a:t>выделено около 300 ареалов</a:t>
            </a:r>
            <a:r>
              <a:rPr lang="ru-RU" b="1" i="1">
                <a:latin typeface="Times New Roman" pitchFamily="18" charset="0"/>
              </a:rPr>
              <a:t> </a:t>
            </a:r>
            <a:r>
              <a:rPr lang="ru-RU" b="1" i="1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b="1" i="1">
                <a:latin typeface="Times New Roman" pitchFamily="18" charset="0"/>
              </a:rPr>
              <a:t>                                                  </a:t>
            </a:r>
            <a:r>
              <a:rPr lang="ru-RU" b="1" i="1">
                <a:latin typeface="Times New Roman" pitchFamily="18" charset="0"/>
                <a:cs typeface="Times New Roman" pitchFamily="18" charset="0"/>
              </a:rPr>
              <a:t>острой экологической</a:t>
            </a:r>
            <a:r>
              <a:rPr lang="ru-RU" b="1" i="1">
                <a:latin typeface="Times New Roman" pitchFamily="18" charset="0"/>
              </a:rPr>
              <a:t>                                                     </a:t>
            </a:r>
            <a:r>
              <a:rPr lang="ru-RU" b="1" i="1">
                <a:latin typeface="Times New Roman" pitchFamily="18" charset="0"/>
                <a:cs typeface="Times New Roman" pitchFamily="18" charset="0"/>
              </a:rPr>
              <a:t> ситуацией. Они занимают </a:t>
            </a:r>
            <a:r>
              <a:rPr lang="ru-RU" b="1" i="1">
                <a:latin typeface="Times New Roman" pitchFamily="18" charset="0"/>
              </a:rPr>
              <a:t>                                                         </a:t>
            </a:r>
            <a:r>
              <a:rPr lang="ru-RU" b="1" i="1">
                <a:latin typeface="Times New Roman" pitchFamily="18" charset="0"/>
                <a:cs typeface="Times New Roman" pitchFamily="18" charset="0"/>
              </a:rPr>
              <a:t>16% площади страны.</a:t>
            </a:r>
            <a:endParaRPr lang="ru-RU" b="1" i="1">
              <a:latin typeface="Times New Roman" pitchFamily="18" charset="0"/>
            </a:endParaRPr>
          </a:p>
        </p:txBody>
      </p:sp>
      <p:pic>
        <p:nvPicPr>
          <p:cNvPr id="27651" name="Picture 3" descr="C:\Documents and Settings\Марина\Рабочий стол\экология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505200"/>
            <a:ext cx="4419600" cy="31670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609600" y="533400"/>
            <a:ext cx="8305800" cy="595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200" i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Побережья Черного и Азовского морей, обладающие</a:t>
            </a:r>
            <a:r>
              <a:rPr lang="ru-RU" sz="2200" dirty="0">
                <a:latin typeface="Times New Roman" pitchFamily="18" charset="0"/>
              </a:rPr>
              <a:t>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уникальными и целебными природными свойствами, стали зоной с крайне неблагополучной экологической ситуацией. Она возникла в результате промышленного и с/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загрязнения морского побережья.</a:t>
            </a:r>
            <a:endParaRPr lang="ru-RU" sz="2200" b="1" dirty="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ru-RU" sz="2200" dirty="0">
                <a:latin typeface="Times New Roman" pitchFamily="18" charset="0"/>
              </a:rPr>
              <a:t>-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В промышленной зоне Кольского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п-ва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одной из экологической проблем стали промышленное и транспортное загрязнение воздуха и вод, которые вызывают кислотные дожди, что приводит к деградации растительности и ландшафтов тундры.</a:t>
            </a:r>
            <a:endParaRPr lang="ru-RU" sz="2200" dirty="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- Острая экологическая проблема наблюдается в Северном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Прикаспии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на месте Астраханского газоперерабатывающего комплекса. Загрязнение атмосферы и вод, изменение режима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Волго-Ахтубинской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поймы, уменьшение рыбных запасов. Одновременно здесь отмечен рост заболеваемости населения, и в первую очередь детей.</a:t>
            </a:r>
          </a:p>
          <a:p>
            <a:pPr algn="ctr">
              <a:spcBef>
                <a:spcPct val="50000"/>
              </a:spcBef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Найдите и приве</a:t>
            </a:r>
            <a:r>
              <a:rPr lang="ru-RU" sz="2200" b="1" dirty="0">
                <a:latin typeface="Times New Roman" pitchFamily="18" charset="0"/>
              </a:rPr>
              <a:t>д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ите примеры экологических проблем ХК, подумайте пути их решения.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533400" y="1524000"/>
            <a:ext cx="84582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dirty="0">
                <a:latin typeface="Times New Roman" pitchFamily="18" charset="0"/>
              </a:rPr>
              <a:t>Вывод: </a:t>
            </a:r>
            <a:r>
              <a:rPr lang="ru-RU" sz="2800" b="1" dirty="0" smtClean="0">
                <a:latin typeface="Times New Roman" pitchFamily="18" charset="0"/>
              </a:rPr>
              <a:t>Химическая </a:t>
            </a:r>
            <a:r>
              <a:rPr lang="ru-RU" sz="2800" b="1" dirty="0">
                <a:latin typeface="Times New Roman" pitchFamily="18" charset="0"/>
              </a:rPr>
              <a:t>индустрия – это 	ресурсосберегающая промышленность со 	значительной автоматизацией производства 	и почти неограниченной сырьевой базой. 	ХХ</a:t>
            </a:r>
            <a:r>
              <a:rPr lang="en-US" sz="2800" b="1" dirty="0">
                <a:latin typeface="Times New Roman" pitchFamily="18" charset="0"/>
              </a:rPr>
              <a:t>I</a:t>
            </a:r>
            <a:r>
              <a:rPr lang="ru-RU" sz="2800" b="1" dirty="0">
                <a:latin typeface="Times New Roman" pitchFamily="18" charset="0"/>
              </a:rPr>
              <a:t> век благодаря химии – век новых 	материалов и изделий. Необходимо	научиться превращать отходы    	химического производства в «доходы».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Эскиз">
  <a:themeElements>
    <a:clrScheme name="Эскиз 2">
      <a:dk1>
        <a:srgbClr val="40458C"/>
      </a:dk1>
      <a:lt1>
        <a:srgbClr val="FFFFFF"/>
      </a:lt1>
      <a:dk2>
        <a:srgbClr val="660066"/>
      </a:dk2>
      <a:lt2>
        <a:srgbClr val="B7C1EB"/>
      </a:lt2>
      <a:accent1>
        <a:srgbClr val="ECD882"/>
      </a:accent1>
      <a:accent2>
        <a:srgbClr val="B2B2B2"/>
      </a:accent2>
      <a:accent3>
        <a:srgbClr val="FFFFFF"/>
      </a:accent3>
      <a:accent4>
        <a:srgbClr val="353A77"/>
      </a:accent4>
      <a:accent5>
        <a:srgbClr val="F4E9C1"/>
      </a:accent5>
      <a:accent6>
        <a:srgbClr val="A1A1A1"/>
      </a:accent6>
      <a:hlink>
        <a:srgbClr val="6F89F7"/>
      </a:hlink>
      <a:folHlink>
        <a:srgbClr val="CFDBFD"/>
      </a:folHlink>
    </a:clrScheme>
    <a:fontScheme name="Эскиз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Эскиз 1">
        <a:dk1>
          <a:srgbClr val="000000"/>
        </a:dk1>
        <a:lt1>
          <a:srgbClr val="FFFFFF"/>
        </a:lt1>
        <a:dk2>
          <a:srgbClr val="40458C"/>
        </a:dk2>
        <a:lt2>
          <a:srgbClr val="FFFFCC"/>
        </a:lt2>
        <a:accent1>
          <a:srgbClr val="8D8DB3"/>
        </a:accent1>
        <a:accent2>
          <a:srgbClr val="B2B2B2"/>
        </a:accent2>
        <a:accent3>
          <a:srgbClr val="AFB0C5"/>
        </a:accent3>
        <a:accent4>
          <a:srgbClr val="DADADA"/>
        </a:accent4>
        <a:accent5>
          <a:srgbClr val="C5C5D6"/>
        </a:accent5>
        <a:accent6>
          <a:srgbClr val="A1A1A1"/>
        </a:accent6>
        <a:hlink>
          <a:srgbClr val="6F89F7"/>
        </a:hlink>
        <a:folHlink>
          <a:srgbClr val="4F56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Эскиз 2">
        <a:dk1>
          <a:srgbClr val="40458C"/>
        </a:dk1>
        <a:lt1>
          <a:srgbClr val="FFFFFF"/>
        </a:lt1>
        <a:dk2>
          <a:srgbClr val="660066"/>
        </a:dk2>
        <a:lt2>
          <a:srgbClr val="B7C1EB"/>
        </a:lt2>
        <a:accent1>
          <a:srgbClr val="ECD882"/>
        </a:accent1>
        <a:accent2>
          <a:srgbClr val="B2B2B2"/>
        </a:accent2>
        <a:accent3>
          <a:srgbClr val="FFFFFF"/>
        </a:accent3>
        <a:accent4>
          <a:srgbClr val="353A77"/>
        </a:accent4>
        <a:accent5>
          <a:srgbClr val="F4E9C1"/>
        </a:accent5>
        <a:accent6>
          <a:srgbClr val="A1A1A1"/>
        </a:accent6>
        <a:hlink>
          <a:srgbClr val="6F89F7"/>
        </a:hlink>
        <a:folHlink>
          <a:srgbClr val="CFDB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Эскиз 3">
        <a:dk1>
          <a:srgbClr val="000000"/>
        </a:dk1>
        <a:lt1>
          <a:srgbClr val="FFFFFF"/>
        </a:lt1>
        <a:dk2>
          <a:srgbClr val="4D4D4D"/>
        </a:dk2>
        <a:lt2>
          <a:srgbClr val="B2B2B2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777777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Эскиз 4">
        <a:dk1>
          <a:srgbClr val="333300"/>
        </a:dk1>
        <a:lt1>
          <a:srgbClr val="FFFFFF"/>
        </a:lt1>
        <a:dk2>
          <a:srgbClr val="663300"/>
        </a:dk2>
        <a:lt2>
          <a:srgbClr val="B2B2B2"/>
        </a:lt2>
        <a:accent1>
          <a:srgbClr val="DDC6A7"/>
        </a:accent1>
        <a:accent2>
          <a:srgbClr val="D9C167"/>
        </a:accent2>
        <a:accent3>
          <a:srgbClr val="FFFFFF"/>
        </a:accent3>
        <a:accent4>
          <a:srgbClr val="2A2A00"/>
        </a:accent4>
        <a:accent5>
          <a:srgbClr val="EBDFD0"/>
        </a:accent5>
        <a:accent6>
          <a:srgbClr val="C4AF5D"/>
        </a:accent6>
        <a:hlink>
          <a:srgbClr val="8A7A66"/>
        </a:hlink>
        <a:folHlink>
          <a:srgbClr val="C0AE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Эскиз 5">
        <a:dk1>
          <a:srgbClr val="000000"/>
        </a:dk1>
        <a:lt1>
          <a:srgbClr val="FFFFFF"/>
        </a:lt1>
        <a:dk2>
          <a:srgbClr val="003366"/>
        </a:dk2>
        <a:lt2>
          <a:srgbClr val="CCFFCC"/>
        </a:lt2>
        <a:accent1>
          <a:srgbClr val="006699"/>
        </a:accent1>
        <a:accent2>
          <a:srgbClr val="009999"/>
        </a:accent2>
        <a:accent3>
          <a:srgbClr val="AAADB8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99CC"/>
        </a:hlink>
        <a:folHlink>
          <a:srgbClr val="0045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Эскиз 6">
        <a:dk1>
          <a:srgbClr val="000000"/>
        </a:dk1>
        <a:lt1>
          <a:srgbClr val="FFFFFF"/>
        </a:lt1>
        <a:dk2>
          <a:srgbClr val="004A48"/>
        </a:dk2>
        <a:lt2>
          <a:srgbClr val="33CCCC"/>
        </a:lt2>
        <a:accent1>
          <a:srgbClr val="006699"/>
        </a:accent1>
        <a:accent2>
          <a:srgbClr val="009999"/>
        </a:accent2>
        <a:accent3>
          <a:srgbClr val="AAB1B1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CC99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Эскиз 7">
        <a:dk1>
          <a:srgbClr val="000000"/>
        </a:dk1>
        <a:lt1>
          <a:srgbClr val="FFFFFF"/>
        </a:lt1>
        <a:dk2>
          <a:srgbClr val="333300"/>
        </a:dk2>
        <a:lt2>
          <a:srgbClr val="FFFFCC"/>
        </a:lt2>
        <a:accent1>
          <a:srgbClr val="CC9900"/>
        </a:accent1>
        <a:accent2>
          <a:srgbClr val="CC6600"/>
        </a:accent2>
        <a:accent3>
          <a:srgbClr val="ADAD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808000"/>
        </a:hlink>
        <a:folHlink>
          <a:srgbClr val="525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Эскиз 8">
        <a:dk1>
          <a:srgbClr val="003D62"/>
        </a:dk1>
        <a:lt1>
          <a:srgbClr val="FFFFFF"/>
        </a:lt1>
        <a:dk2>
          <a:srgbClr val="006699"/>
        </a:dk2>
        <a:lt2>
          <a:srgbClr val="C8D1DA"/>
        </a:lt2>
        <a:accent1>
          <a:srgbClr val="9AC0EA"/>
        </a:accent1>
        <a:accent2>
          <a:srgbClr val="80C3C8"/>
        </a:accent2>
        <a:accent3>
          <a:srgbClr val="FFFFFF"/>
        </a:accent3>
        <a:accent4>
          <a:srgbClr val="003353"/>
        </a:accent4>
        <a:accent5>
          <a:srgbClr val="CADCF3"/>
        </a:accent5>
        <a:accent6>
          <a:srgbClr val="73B0B5"/>
        </a:accent6>
        <a:hlink>
          <a:srgbClr val="81ABCB"/>
        </a:hlink>
        <a:folHlink>
          <a:srgbClr val="B6CBD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Designs\Эскиз.pot</Template>
  <TotalTime>240</TotalTime>
  <Words>552</Words>
  <Application>Microsoft PowerPoint</Application>
  <PresentationFormat>Экран (4:3)</PresentationFormat>
  <Paragraphs>104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Эскиз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директор</dc:creator>
  <cp:lastModifiedBy>директор</cp:lastModifiedBy>
  <cp:revision>11</cp:revision>
  <dcterms:created xsi:type="dcterms:W3CDTF">1601-01-01T00:00:00Z</dcterms:created>
  <dcterms:modified xsi:type="dcterms:W3CDTF">2017-01-30T05:53:55Z</dcterms:modified>
</cp:coreProperties>
</file>